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349" r:id="rId3"/>
    <p:sldId id="321" r:id="rId5"/>
    <p:sldId id="387" r:id="rId6"/>
    <p:sldId id="323" r:id="rId7"/>
    <p:sldId id="351" r:id="rId8"/>
    <p:sldId id="651" r:id="rId9"/>
    <p:sldId id="350" r:id="rId10"/>
    <p:sldId id="805" r:id="rId11"/>
    <p:sldId id="806" r:id="rId12"/>
    <p:sldId id="820" r:id="rId13"/>
    <p:sldId id="807" r:id="rId14"/>
    <p:sldId id="809" r:id="rId15"/>
    <p:sldId id="358" r:id="rId16"/>
    <p:sldId id="812" r:id="rId17"/>
    <p:sldId id="778" r:id="rId18"/>
    <p:sldId id="839" r:id="rId19"/>
    <p:sldId id="359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830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svg"/><Relationship Id="rId5" Type="http://schemas.openxmlformats.org/officeDocument/2006/relationships/image" Target="../media/image3.png"/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可可布丁体" panose="02010600040101010101" charset="-122"/>
                <a:ea typeface="可可布丁体" panose="02010600040101010101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可可布丁体" panose="02010600040101010101" charset="-122"/>
                <a:ea typeface="可可布丁体" panose="02010600040101010101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创意电子进阶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粗圆简体" panose="02000000000000000000" charset="-122"/>
              <a:ea typeface="方正粗圆简体" panose="02000000000000000000" charset="-122"/>
              <a:sym typeface="方正粗圆简体" panose="02000000000000000000" charset="-122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粗圆简体" panose="02000000000000000000" charset="-122"/>
                <a:ea typeface="方正粗圆简体" panose="02000000000000000000" charset="-122"/>
                <a:cs typeface="+mn-cs"/>
                <a:sym typeface="方正粗圆简体" panose="02000000000000000000" charset="-122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方正粗圆简体" panose="02000000000000000000" charset="-122"/>
          <a:ea typeface="方正粗圆简体" panose="02000000000000000000" charset="-122"/>
          <a:cs typeface="+mj-cs"/>
          <a:sym typeface="方正粗圆简体" panose="020000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创意电子进阶</a:t>
              </a:r>
              <a:endParaRPr lang="zh-CN" altLang="en-US" sz="6700" spc="-3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方正粗圆简体" panose="02000000000000000000" charset="-122"/>
                  <a:ea typeface="方正粗圆简体" panose="02000000000000000000" charset="-122"/>
                  <a:sym typeface="方正粗圆简体" panose="02000000000000000000" charset="-122"/>
                </a:rPr>
                <a:t>创客教育系列课程</a:t>
              </a:r>
              <a:endParaRPr lang="zh-CN" altLang="en-US" sz="3500" dirty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  <a:sym typeface="方正粗圆简体" panose="02000000000000000000" charset="-122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  <a:endParaRPr lang="zh-CN" altLang="en-US" sz="2400" b="1" dirty="0">
                <a:latin typeface="+mn-ea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655" y="2824480"/>
            <a:ext cx="6451600" cy="2997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623550" cy="1396365"/>
          </a:xfrm>
        </p:spPr>
        <p:txBody>
          <a:bodyPr>
            <a:noAutofit/>
          </a:bodyPr>
          <a:lstStyle/>
          <a:p>
            <a:r>
              <a:rPr lang="zh-CN" altLang="en-US" dirty="0"/>
              <a:t>③用变量存储波轮电位器模拟输入的数值。引入一个变量“调频”，将波轮</a:t>
            </a:r>
            <a:r>
              <a:rPr lang="zh-CN" altLang="en-US" dirty="0"/>
              <a:t>电位器模拟输入</a:t>
            </a:r>
            <a:r>
              <a:rPr lang="zh-CN" altLang="en-US" dirty="0"/>
              <a:t>的数值赋值给该变量。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894965" y="3867150"/>
            <a:ext cx="4962525" cy="582930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731500" cy="1541145"/>
          </a:xfrm>
        </p:spPr>
        <p:txBody>
          <a:bodyPr>
            <a:noAutofit/>
          </a:bodyPr>
          <a:lstStyle/>
          <a:p>
            <a:r>
              <a:rPr lang="zh-CN" altLang="en-US" dirty="0"/>
              <a:t>④波轮电位器调频。根据映射关系，将波轮电位器模拟输入的值从</a:t>
            </a:r>
            <a:r>
              <a:rPr lang="en-US" altLang="zh-CN" dirty="0"/>
              <a:t>[0,65535]</a:t>
            </a:r>
            <a:r>
              <a:rPr lang="zh-CN" altLang="en-US" dirty="0"/>
              <a:t>映射到播放声音的频率</a:t>
            </a:r>
            <a:r>
              <a:rPr lang="en-US" altLang="zh-CN" dirty="0"/>
              <a:t>[532,988]</a:t>
            </a:r>
            <a:r>
              <a:rPr lang="zh-CN" altLang="en-US" dirty="0"/>
              <a:t>中。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3643630"/>
            <a:ext cx="8712200" cy="8509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dirty="0"/>
              <a:t>完整代码展示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9915" y="1614805"/>
            <a:ext cx="9545320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学一学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38200" y="1209675"/>
            <a:ext cx="5727700" cy="9232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marL="228600" indent="-288290" algn="l">
              <a:lnSpc>
                <a:spcPct val="100000"/>
              </a:lnSpc>
              <a:spcBef>
                <a:spcPts val="1000"/>
              </a:spcBef>
              <a:buClrTx/>
              <a:buSzPct val="90000"/>
              <a:buFont typeface="Wingdings 2" panose="05020102010507070707" pitchFamily="18" charset="2"/>
              <a:buChar char=""/>
            </a:pPr>
            <a:r>
              <a:rPr lang="zh-CN" altLang="en-US" sz="2400" dirty="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</a:rPr>
              <a:t>模拟</a:t>
            </a:r>
            <a:r>
              <a:rPr lang="zh-CN" altLang="en-US" sz="2400" dirty="0" smtClean="0">
                <a:solidFill>
                  <a:schemeClr val="accent1"/>
                </a:solidFill>
                <a:latin typeface="方正粗圆简体" panose="02000000000000000000" charset="-122"/>
                <a:ea typeface="方正粗圆简体" panose="02000000000000000000" charset="-122"/>
              </a:rPr>
              <a:t>输入</a:t>
            </a:r>
            <a:endParaRPr lang="zh-CN" altLang="en-US" sz="2400" dirty="0" smtClean="0">
              <a:solidFill>
                <a:schemeClr val="accent1"/>
              </a:solidFill>
              <a:latin typeface="方正粗圆简体" panose="02000000000000000000" charset="-122"/>
              <a:ea typeface="方正粗圆简体" panose="02000000000000000000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zh-CN" altLang="en-US" sz="2400" spc="100" dirty="0">
              <a:solidFill>
                <a:schemeClr val="tx1">
                  <a:lumMod val="75000"/>
                  <a:lumOff val="25000"/>
                </a:schemeClr>
              </a:solidFill>
              <a:latin typeface="方正准圆_GBK" panose="02000000000000000000" charset="-122"/>
              <a:ea typeface="方正准圆_GBK" panose="020000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4560" y="1647825"/>
            <a:ext cx="10368280" cy="1661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ym typeface="+mn-ea"/>
              </a:rPr>
              <a:t>模拟输入可以获取连续变化的电信号。温度、声音、光线、电阻等都是模拟信号。模拟输入具有指定范围，拨轮电位器的精度为</a:t>
            </a:r>
            <a:r>
              <a:rPr lang="en-US" altLang="zh-CN" sz="2400" dirty="0">
                <a:sym typeface="+mn-ea"/>
              </a:rPr>
              <a:t>16</a:t>
            </a:r>
            <a:r>
              <a:rPr lang="zh-CN" altLang="en-US" sz="2400" dirty="0">
                <a:sym typeface="+mn-ea"/>
              </a:rPr>
              <a:t>位，即取值范围</a:t>
            </a:r>
            <a:r>
              <a:rPr lang="en-US" altLang="zh-CN" sz="2400" dirty="0">
                <a:sym typeface="+mn-ea"/>
              </a:rPr>
              <a:t>0~65535</a:t>
            </a:r>
            <a:r>
              <a:rPr lang="zh-CN" altLang="en-US" sz="2400" dirty="0">
                <a:sym typeface="+mn-ea"/>
              </a:rPr>
              <a:t>。</a:t>
            </a:r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r>
              <a:rPr lang="zh-CN" altLang="en-US" dirty="0"/>
              <a:t>创意乐园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165"/>
            <a:ext cx="10405745" cy="2122170"/>
          </a:xfrm>
        </p:spPr>
        <p:txBody>
          <a:bodyPr>
            <a:normAutofit lnSpcReduction="20000"/>
          </a:bodyPr>
          <a:lstStyle/>
          <a:p>
            <a:r>
              <a:rPr lang="zh-CN" altLang="en-US" dirty="0"/>
              <a:t>尝试用波轮电位器</a:t>
            </a:r>
            <a:r>
              <a:rPr lang="zh-CN" altLang="en-US" dirty="0"/>
              <a:t>制作一个可调节台灯</a:t>
            </a:r>
            <a:r>
              <a:rPr lang="zh-CN" altLang="en-US" dirty="0"/>
              <a:t>吧！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  <a:endParaRPr lang="zh-CN" altLang="en-US" sz="800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321811" y="2166324"/>
            <a:ext cx="3548380" cy="1309370"/>
          </a:xfrm>
        </p:spPr>
        <p:txBody>
          <a:bodyPr/>
          <a:lstStyle/>
          <a:p>
            <a:pPr algn="ctr"/>
            <a:r>
              <a:rPr lang="en-US" altLang="zh-CN" dirty="0"/>
              <a:t>第 19 课</a:t>
            </a:r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3539488" y="3369434"/>
            <a:ext cx="5113020" cy="1715770"/>
          </a:xfrm>
        </p:spPr>
        <p:txBody>
          <a:bodyPr/>
          <a:lstStyle/>
          <a:p>
            <a:r>
              <a:rPr lang="en-US" altLang="zh-CN" dirty="0"/>
              <a:t>DJ</a:t>
            </a:r>
            <a:r>
              <a:rPr dirty="0"/>
              <a:t>调音台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  <a:endParaRPr lang="zh-CN" altLang="en-US" dirty="0"/>
          </a:p>
        </p:txBody>
      </p:sp>
      <p:pic>
        <p:nvPicPr>
          <p:cNvPr id="5" name="20210819224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91080" y="2252980"/>
            <a:ext cx="8077200" cy="385064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744855" y="1100455"/>
            <a:ext cx="10500360" cy="1004570"/>
          </a:xfrm>
        </p:spPr>
        <p:txBody>
          <a:bodyPr>
            <a:noAutofit/>
          </a:bodyPr>
          <a:p>
            <a:r>
              <a:rPr lang="zh-CN" altLang="en-US"/>
              <a:t>调音师是一个很酷的职业，他们就像编曲家</a:t>
            </a:r>
            <a:r>
              <a:rPr lang="zh-CN" altLang="en-US"/>
              <a:t>一样，将一个个跳动的</a:t>
            </a:r>
            <a:r>
              <a:rPr lang="zh-CN" altLang="en-US"/>
              <a:t>音符编织成美妙的</a:t>
            </a:r>
            <a:r>
              <a:rPr lang="zh-CN" altLang="en-US"/>
              <a:t>乐曲。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1086485" y="1251585"/>
            <a:ext cx="9948545" cy="1004570"/>
          </a:xfrm>
        </p:spPr>
        <p:txBody>
          <a:bodyPr>
            <a:noAutofit/>
          </a:bodyPr>
          <a:lstStyle/>
          <a:p>
            <a:r>
              <a:rPr lang="zh-CN" altLang="en-US"/>
              <a:t>如何利用波轮电位器为声音调频，从而发出不同音调的声</a:t>
            </a:r>
            <a:r>
              <a:rPr lang="zh-CN" altLang="en-US"/>
              <a:t>音？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  <a:endParaRPr lang="zh-CN" altLang="en-US" dirty="0"/>
          </a:p>
        </p:txBody>
      </p:sp>
      <p:sp>
        <p:nvSpPr>
          <p:cNvPr id="20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268730"/>
            <a:ext cx="10214610" cy="25488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要想实现调音的效果，需要接入一个外接元器件——波轮电位器，通过波轮电位器模拟输入的数值范围来调节播放</a:t>
            </a:r>
            <a:r>
              <a:rPr lang="zh-CN" altLang="en-US" dirty="0"/>
              <a:t>不同声音的</a:t>
            </a:r>
            <a:r>
              <a:rPr lang="zh-CN" altLang="en-US" dirty="0"/>
              <a:t>频率。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467340" cy="1145540"/>
          </a:xfrm>
        </p:spPr>
        <p:txBody>
          <a:bodyPr>
            <a:noAutofit/>
          </a:bodyPr>
          <a:lstStyle/>
          <a:p>
            <a:r>
              <a:rPr lang="zh-CN" altLang="en-US" dirty="0"/>
              <a:t>①接入波轮电位器。在“输入</a:t>
            </a:r>
            <a:r>
              <a:rPr lang="en-US" altLang="zh-CN" dirty="0"/>
              <a:t>/</a:t>
            </a:r>
            <a:r>
              <a:rPr lang="zh-CN" altLang="en-US" dirty="0"/>
              <a:t>输出”下找到“初始化</a:t>
            </a:r>
            <a:r>
              <a:rPr lang="en-US" altLang="zh-CN" dirty="0"/>
              <a:t>abc#</a:t>
            </a:r>
            <a:r>
              <a:rPr lang="zh-CN" altLang="en-US" dirty="0"/>
              <a:t>为模拟输入管脚</a:t>
            </a:r>
            <a:r>
              <a:rPr lang="en-US" altLang="zh-CN" dirty="0"/>
              <a:t>#1</a:t>
            </a:r>
            <a:r>
              <a:rPr lang="zh-CN" altLang="en-US" dirty="0"/>
              <a:t>”代码块。用数据线将波轮电位器接入</a:t>
            </a:r>
            <a:r>
              <a:rPr lang="en-US" altLang="zh-CN" dirty="0"/>
              <a:t>Mixgo CE</a:t>
            </a:r>
            <a:r>
              <a:rPr lang="zh-CN" altLang="en-US" dirty="0"/>
              <a:t>背面</a:t>
            </a:r>
            <a:r>
              <a:rPr lang="en-US" altLang="zh-CN" dirty="0"/>
              <a:t>1/2</a:t>
            </a:r>
            <a:r>
              <a:rPr lang="zh-CN" altLang="en-US" dirty="0"/>
              <a:t>号</a:t>
            </a:r>
            <a:r>
              <a:rPr lang="zh-CN" altLang="en-US" dirty="0"/>
              <a:t>管脚处。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27735" y="2460625"/>
            <a:ext cx="6090920" cy="687070"/>
            <a:chOff x="1320" y="3795"/>
            <a:chExt cx="9592" cy="108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0" y="3795"/>
              <a:ext cx="9593" cy="1082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4534" y="3872"/>
              <a:ext cx="6379" cy="974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32755" y="3358515"/>
            <a:ext cx="5287010" cy="2462530"/>
            <a:chOff x="1320" y="5621"/>
            <a:chExt cx="8326" cy="3878"/>
          </a:xfrm>
        </p:grpSpPr>
        <p:pic>
          <p:nvPicPr>
            <p:cNvPr id="4" name="图片 3" descr="IMG_175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0" y="5621"/>
              <a:ext cx="8326" cy="387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4135" y="7384"/>
              <a:ext cx="1073" cy="754"/>
            </a:xfrm>
            <a:prstGeom prst="rect">
              <a:avLst/>
            </a:prstGeom>
            <a:noFill/>
            <a:ln w="22225"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3548"/>
            <a:ext cx="5109091" cy="478155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 dirty="0"/>
              <a:t>程序编写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475"/>
            <a:ext cx="10117455" cy="2572385"/>
          </a:xfrm>
        </p:spPr>
        <p:txBody>
          <a:bodyPr>
            <a:noAutofit/>
          </a:bodyPr>
          <a:lstStyle/>
          <a:p>
            <a:r>
              <a:rPr lang="zh-CN" altLang="en-US" dirty="0"/>
              <a:t>②串口打印波轮电位器的数值。</a:t>
            </a:r>
            <a:r>
              <a:rPr lang="zh-CN" altLang="en-US" dirty="0">
                <a:sym typeface="+mn-ea"/>
              </a:rPr>
              <a:t>在“输入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输出”下找到“获取模拟输入</a:t>
            </a:r>
            <a:r>
              <a:rPr lang="en-US" altLang="zh-CN" dirty="0">
                <a:sym typeface="+mn-ea"/>
              </a:rPr>
              <a:t>abc1</a:t>
            </a:r>
            <a:r>
              <a:rPr lang="zh-CN" altLang="en-US" dirty="0">
                <a:sym typeface="+mn-ea"/>
              </a:rPr>
              <a:t>的值”代码块。注意管脚号与模拟输入号的</a:t>
            </a:r>
            <a:r>
              <a:rPr lang="zh-CN" altLang="en-US" dirty="0">
                <a:sym typeface="+mn-ea"/>
              </a:rPr>
              <a:t>对应。</a:t>
            </a:r>
            <a:endParaRPr lang="zh-CN" altLang="en-US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895" y="3705860"/>
            <a:ext cx="6233160" cy="2352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95" y="2573020"/>
            <a:ext cx="5226685" cy="97282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89555" y="2927350"/>
            <a:ext cx="3260725" cy="618490"/>
          </a:xfrm>
          <a:prstGeom prst="rect">
            <a:avLst/>
          </a:prstGeom>
          <a:noFill/>
          <a:ln w="22225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055" y="3683000"/>
            <a:ext cx="3403600" cy="223520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4782185" y="4151630"/>
            <a:ext cx="1282065" cy="715645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WPS 文字</Application>
  <PresentationFormat>宽屏</PresentationFormat>
  <Paragraphs>70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Arial</vt:lpstr>
      <vt:lpstr>宋体</vt:lpstr>
      <vt:lpstr>Wingdings</vt:lpstr>
      <vt:lpstr>方正粗圆简体</vt:lpstr>
      <vt:lpstr>Wingdings 2</vt:lpstr>
      <vt:lpstr>可可布丁体</vt:lpstr>
      <vt:lpstr>宋体-简</vt:lpstr>
      <vt:lpstr>方正准圆_GBK</vt:lpstr>
      <vt:lpstr>微软雅黑</vt:lpstr>
      <vt:lpstr>汉仪旗黑</vt:lpstr>
      <vt:lpstr>方正准圆简体</vt:lpstr>
      <vt:lpstr>苹方-简</vt:lpstr>
      <vt:lpstr>等线</vt:lpstr>
      <vt:lpstr>汉仪中等线KW</vt:lpstr>
      <vt:lpstr>Calibri</vt:lpstr>
      <vt:lpstr>Helvetica Neue</vt:lpstr>
      <vt:lpstr>汉仪书宋二KW</vt:lpstr>
      <vt:lpstr>Apple SD Gothic Neo</vt:lpstr>
      <vt:lpstr>宋体</vt:lpstr>
      <vt:lpstr>Arial Unicode MS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完整代码展示</vt:lpstr>
      <vt:lpstr>PowerPoint 演示文稿</vt:lpstr>
      <vt:lpstr>学一学</vt:lpstr>
      <vt:lpstr>PowerPoint 演示文稿</vt:lpstr>
      <vt:lpstr>创意乐园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A lie</cp:lastModifiedBy>
  <cp:revision>1013</cp:revision>
  <dcterms:created xsi:type="dcterms:W3CDTF">2022-11-19T13:16:39Z</dcterms:created>
  <dcterms:modified xsi:type="dcterms:W3CDTF">2022-11-19T13:16:39Z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2052-4.4.1.7360</vt:lpwstr>
  </property>
  <property fmtid="{D5CDD505-2E9C-101B-9397-08002B2CF9AE}" pid="3" name="ICV">
    <vt:lpwstr>E10F67D427EE49FD9B9ACC3CDE1D6EB2</vt:lpwstr>
  </property>
</Properties>
</file>